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71" r:id="rId12"/>
    <p:sldId id="270" r:id="rId13"/>
    <p:sldId id="269" r:id="rId14"/>
    <p:sldId id="265" r:id="rId15"/>
    <p:sldId id="266" r:id="rId16"/>
  </p:sldIdLst>
  <p:sldSz cx="18288000" cy="10287000"/>
  <p:notesSz cx="6858000" cy="9144000"/>
  <p:embeddedFontLst>
    <p:embeddedFont>
      <p:font typeface="Algerian" panose="04020705040A02060702" pitchFamily="82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lear Sans Regular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3488"/>
    <a:srgbClr val="883C84"/>
    <a:srgbClr val="2831A2"/>
    <a:srgbClr val="A100FF"/>
    <a:srgbClr val="461B49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73146" autoAdjust="0"/>
  </p:normalViewPr>
  <p:slideViewPr>
    <p:cSldViewPr>
      <p:cViewPr varScale="1">
        <p:scale>
          <a:sx n="39" d="100"/>
          <a:sy n="39" d="100"/>
        </p:scale>
        <p:origin x="1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accentu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accentu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sentiment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accentur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accentu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accentur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800" dirty="0">
                <a:solidFill>
                  <a:srgbClr val="7030A0"/>
                </a:solidFill>
              </a:rPr>
              <a:t>TOP 5 POPULAR CONTENTS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'top5'!$A$2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rgbClr val="9D1001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'top5'!$B$1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'top5'!$B$2</c:f>
              <c:numCache>
                <c:formatCode>General</c:formatCode>
                <c:ptCount val="1"/>
                <c:pt idx="0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1-42C5-B18A-878F753549F7}"/>
            </c:ext>
          </c:extLst>
        </c:ser>
        <c:ser>
          <c:idx val="1"/>
          <c:order val="1"/>
          <c:tx>
            <c:strRef>
              <c:f>'top5'!$A$3</c:f>
              <c:strCache>
                <c:ptCount val="1"/>
                <c:pt idx="0">
                  <c:v>Technology</c:v>
                </c:pt>
              </c:strCache>
            </c:strRef>
          </c:tx>
          <c:spPr>
            <a:solidFill>
              <a:srgbClr val="F98D6F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'top5'!$B$1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'top5'!$B$3</c:f>
              <c:numCache>
                <c:formatCode>General</c:formatCode>
                <c:ptCount val="1"/>
                <c:pt idx="0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C1-42C5-B18A-878F753549F7}"/>
            </c:ext>
          </c:extLst>
        </c:ser>
        <c:ser>
          <c:idx val="2"/>
          <c:order val="2"/>
          <c:tx>
            <c:strRef>
              <c:f>'top5'!$A$4</c:f>
              <c:strCache>
                <c:ptCount val="1"/>
                <c:pt idx="0">
                  <c:v>Healthy Eating</c:v>
                </c:pt>
              </c:strCache>
            </c:strRef>
          </c:tx>
          <c:spPr>
            <a:solidFill>
              <a:srgbClr val="19D922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'top5'!$B$1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'top5'!$B$4</c:f>
              <c:numCache>
                <c:formatCode>General</c:formatCode>
                <c:ptCount val="1"/>
                <c:pt idx="0">
                  <c:v>69339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C1-42C5-B18A-878F753549F7}"/>
            </c:ext>
          </c:extLst>
        </c:ser>
        <c:ser>
          <c:idx val="3"/>
          <c:order val="3"/>
          <c:tx>
            <c:strRef>
              <c:f>'top5'!$A$5</c:f>
              <c:strCache>
                <c:ptCount val="1"/>
                <c:pt idx="0">
                  <c:v>Science</c:v>
                </c:pt>
              </c:strCache>
            </c:strRef>
          </c:tx>
          <c:spPr>
            <a:solidFill>
              <a:srgbClr val="0E6819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'top5'!$B$1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'top5'!$B$5</c:f>
              <c:numCache>
                <c:formatCode>General</c:formatCode>
                <c:ptCount val="1"/>
                <c:pt idx="0">
                  <c:v>71168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C1-42C5-B18A-878F753549F7}"/>
            </c:ext>
          </c:extLst>
        </c:ser>
        <c:ser>
          <c:idx val="4"/>
          <c:order val="4"/>
          <c:tx>
            <c:strRef>
              <c:f>'top5'!$A$6</c:f>
              <c:strCache>
                <c:ptCount val="1"/>
                <c:pt idx="0">
                  <c:v>Animals</c:v>
                </c:pt>
              </c:strCache>
            </c:strRef>
          </c:tx>
          <c:spPr>
            <a:solidFill>
              <a:srgbClr val="0E5228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'top5'!$B$1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'top5'!$B$6</c:f>
              <c:numCache>
                <c:formatCode>General</c:formatCode>
                <c:ptCount val="1"/>
                <c:pt idx="0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C1-42C5-B18A-878F753549F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84969928"/>
        <c:axId val="384970256"/>
      </c:barChart>
      <c:valAx>
        <c:axId val="3849702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4969928"/>
        <c:crosses val="autoZero"/>
        <c:crossBetween val="between"/>
      </c:valAx>
      <c:catAx>
        <c:axId val="3849699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84970256"/>
        <c:crosses val="autoZero"/>
        <c:auto val="1"/>
        <c:lblAlgn val="ctr"/>
        <c:lblOffset val="100"/>
        <c:noMultiLvlLbl val="0"/>
      </c:catAx>
      <c:spPr>
        <a:noFill/>
        <a:ln w="28575">
          <a:noFill/>
          <a:prstDash val="dash"/>
        </a:ln>
        <a:effectLst/>
      </c:spPr>
    </c:plotArea>
    <c:legend>
      <c:legendPos val="l"/>
      <c:layout>
        <c:manualLayout>
          <c:xMode val="edge"/>
          <c:yMode val="edge"/>
          <c:x val="1.1412266479118098E-2"/>
          <c:y val="0.20280745924747945"/>
          <c:w val="0.13114955670383791"/>
          <c:h val="0.7151156631048903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[accenture.xlsx]Sheet3!PivotTable2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5400" b="1" i="0" u="none" strike="noStrike" kern="1200" spc="0" baseline="0">
                <a:solidFill>
                  <a:srgbClr val="883C84"/>
                </a:solidFill>
                <a:latin typeface="+mn-lt"/>
                <a:ea typeface="+mn-ea"/>
                <a:cs typeface="+mn-cs"/>
              </a:defRPr>
            </a:pPr>
            <a:r>
              <a:rPr lang="en-US" sz="5400" b="1" dirty="0">
                <a:solidFill>
                  <a:srgbClr val="883C84"/>
                </a:solidFill>
              </a:rPr>
              <a:t>Content Type by Percentage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1" i="0" u="none" strike="noStrike" kern="1200" spc="0" baseline="0">
              <a:solidFill>
                <a:srgbClr val="883C84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b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rgbClr val="FF0000"/>
          </a:solidFill>
          <a:ln>
            <a:noFill/>
          </a:ln>
          <a:effectLst/>
        </c:spPr>
      </c:pivotFmt>
      <c:pivotFmt>
        <c:idx val="3"/>
        <c:spPr>
          <a:solidFill>
            <a:srgbClr val="0E5228"/>
          </a:solidFill>
          <a:ln>
            <a:noFill/>
          </a:ln>
          <a:effectLst/>
        </c:spPr>
      </c:pivotFmt>
      <c:pivotFmt>
        <c:idx val="4"/>
        <c:spPr>
          <a:solidFill>
            <a:srgbClr val="19D922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rgbClr val="FF0000"/>
          </a:solidFill>
          <a:ln>
            <a:noFill/>
          </a:ln>
          <a:effectLst/>
        </c:spPr>
      </c:pivotFmt>
      <c:pivotFmt>
        <c:idx val="7"/>
        <c:spPr>
          <a:solidFill>
            <a:srgbClr val="FE5948"/>
          </a:solidFill>
          <a:ln>
            <a:noFill/>
          </a:ln>
          <a:effectLst/>
        </c:spPr>
      </c:pivotFmt>
      <c:pivotFmt>
        <c:idx val="8"/>
        <c:spPr>
          <a:solidFill>
            <a:srgbClr val="19D922"/>
          </a:solidFill>
          <a:ln>
            <a:noFill/>
          </a:ln>
          <a:effectLst/>
        </c:spPr>
      </c:pivotFmt>
      <c:pivotFmt>
        <c:idx val="9"/>
        <c:spPr>
          <a:solidFill>
            <a:srgbClr val="0E5228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rgbClr val="FF0000"/>
          </a:solidFill>
          <a:ln>
            <a:noFill/>
          </a:ln>
          <a:effectLst/>
        </c:spPr>
      </c:pivotFmt>
      <c:pivotFmt>
        <c:idx val="12"/>
        <c:spPr>
          <a:solidFill>
            <a:srgbClr val="FE5948"/>
          </a:solidFill>
          <a:ln>
            <a:noFill/>
          </a:ln>
          <a:effectLst/>
        </c:spPr>
      </c:pivotFmt>
      <c:pivotFmt>
        <c:idx val="13"/>
        <c:spPr>
          <a:solidFill>
            <a:srgbClr val="19D922"/>
          </a:solidFill>
          <a:ln>
            <a:noFill/>
          </a:ln>
          <a:effectLst/>
        </c:spPr>
      </c:pivotFmt>
      <c:pivotFmt>
        <c:idx val="14"/>
        <c:spPr>
          <a:solidFill>
            <a:srgbClr val="0E5228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0735591769568745"/>
          <c:y val="0.13891899615699899"/>
          <c:w val="0.62556958420856712"/>
          <c:h val="0.86108106721917932"/>
        </c:manualLayout>
      </c:layout>
      <c:doughnut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20-412B-BB7E-D0346AB1D595}"/>
              </c:ext>
            </c:extLst>
          </c:dPt>
          <c:dPt>
            <c:idx val="1"/>
            <c:bubble3D val="0"/>
            <c:spPr>
              <a:solidFill>
                <a:srgbClr val="FE594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20-412B-BB7E-D0346AB1D595}"/>
              </c:ext>
            </c:extLst>
          </c:dPt>
          <c:dPt>
            <c:idx val="2"/>
            <c:bubble3D val="0"/>
            <c:spPr>
              <a:solidFill>
                <a:srgbClr val="19D92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F20-412B-BB7E-D0346AB1D595}"/>
              </c:ext>
            </c:extLst>
          </c:dPt>
          <c:dPt>
            <c:idx val="3"/>
            <c:bubble3D val="0"/>
            <c:spPr>
              <a:solidFill>
                <a:srgbClr val="0E52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F20-412B-BB7E-D0346AB1D595}"/>
              </c:ext>
            </c:extLst>
          </c:dPt>
          <c:dLbls>
            <c:numFmt formatCode="0.00%" sourceLinked="0"/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23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Sheet3!$A$4:$A$8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video</c:v>
                </c:pt>
                <c:pt idx="3">
                  <c:v>photo</c:v>
                </c:pt>
              </c:strCache>
            </c:strRef>
          </c:cat>
          <c:val>
            <c:numRef>
              <c:f>Sheet3!$B$4:$B$8</c:f>
              <c:numCache>
                <c:formatCode>General</c:formatCode>
                <c:ptCount val="4"/>
                <c:pt idx="0">
                  <c:v>236</c:v>
                </c:pt>
                <c:pt idx="1">
                  <c:v>244</c:v>
                </c:pt>
                <c:pt idx="2">
                  <c:v>259</c:v>
                </c:pt>
                <c:pt idx="3">
                  <c:v>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F20-412B-BB7E-D0346AB1D5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7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6600" b="1" dirty="0">
                <a:solidFill>
                  <a:srgbClr val="963488"/>
                </a:solidFill>
              </a:rPr>
              <a:t>Content Type</a:t>
            </a:r>
            <a:r>
              <a:rPr lang="en-US" sz="6600" b="1" baseline="0" dirty="0">
                <a:solidFill>
                  <a:srgbClr val="963488"/>
                </a:solidFill>
              </a:rPr>
              <a:t> By Sentiments</a:t>
            </a:r>
            <a:endParaRPr lang="en-US" sz="6600" b="1" dirty="0">
              <a:solidFill>
                <a:srgbClr val="963488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sentiments!$J$7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sentiments!$I$8:$I$11</c:f>
              <c:strCache>
                <c:ptCount val="4"/>
                <c:pt idx="0">
                  <c:v>video</c:v>
                </c:pt>
                <c:pt idx="1">
                  <c:v>photo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sentiments!$J$8:$J$11</c:f>
              <c:numCache>
                <c:formatCode>General</c:formatCode>
                <c:ptCount val="4"/>
                <c:pt idx="0">
                  <c:v>1943</c:v>
                </c:pt>
                <c:pt idx="1">
                  <c:v>2057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40-4868-A627-6F98988B98D2}"/>
            </c:ext>
          </c:extLst>
        </c:ser>
        <c:ser>
          <c:idx val="1"/>
          <c:order val="1"/>
          <c:tx>
            <c:strRef>
              <c:f>sentiments!$K$7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sentiments!$I$8:$I$11</c:f>
              <c:strCache>
                <c:ptCount val="4"/>
                <c:pt idx="0">
                  <c:v>video</c:v>
                </c:pt>
                <c:pt idx="1">
                  <c:v>photo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sentiments!$K$8:$K$11</c:f>
              <c:numCache>
                <c:formatCode>General</c:formatCode>
                <c:ptCount val="4"/>
                <c:pt idx="0">
                  <c:v>792</c:v>
                </c:pt>
                <c:pt idx="1">
                  <c:v>832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40-4868-A627-6F98988B98D2}"/>
            </c:ext>
          </c:extLst>
        </c:ser>
        <c:ser>
          <c:idx val="2"/>
          <c:order val="2"/>
          <c:tx>
            <c:strRef>
              <c:f>sentiments!$L$7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sentiments!$I$8:$I$11</c:f>
              <c:strCache>
                <c:ptCount val="4"/>
                <c:pt idx="0">
                  <c:v>video</c:v>
                </c:pt>
                <c:pt idx="1">
                  <c:v>photo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sentiments!$L$8:$L$11</c:f>
              <c:numCache>
                <c:formatCode>General</c:formatCode>
                <c:ptCount val="4"/>
                <c:pt idx="0">
                  <c:v>3510</c:v>
                </c:pt>
                <c:pt idx="1">
                  <c:v>3700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40-4868-A627-6F98988B98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8129896"/>
        <c:axId val="468127272"/>
      </c:barChart>
      <c:catAx>
        <c:axId val="468129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127272"/>
        <c:crosses val="autoZero"/>
        <c:auto val="1"/>
        <c:lblAlgn val="ctr"/>
        <c:lblOffset val="100"/>
        <c:noMultiLvlLbl val="0"/>
      </c:catAx>
      <c:valAx>
        <c:axId val="468127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12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1" i="0" u="none" strike="noStrike" kern="1200" spc="0" baseline="0">
                <a:solidFill>
                  <a:srgbClr val="963488"/>
                </a:solidFill>
                <a:latin typeface="+mn-lt"/>
                <a:ea typeface="+mn-ea"/>
                <a:cs typeface="+mn-cs"/>
              </a:defRPr>
            </a:pPr>
            <a:r>
              <a:rPr lang="en-US" sz="4400" b="1" dirty="0">
                <a:solidFill>
                  <a:srgbClr val="963488"/>
                </a:solidFill>
              </a:rPr>
              <a:t>Engagement</a:t>
            </a:r>
            <a:r>
              <a:rPr lang="en-US" sz="4400" b="1" baseline="0" dirty="0">
                <a:solidFill>
                  <a:srgbClr val="963488"/>
                </a:solidFill>
              </a:rPr>
              <a:t> by Month</a:t>
            </a:r>
            <a:endParaRPr lang="en-US" sz="4400" b="1" dirty="0">
              <a:solidFill>
                <a:srgbClr val="963488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spc="0" baseline="0">
              <a:solidFill>
                <a:srgbClr val="96348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reaction!$U$2:$U$13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reaction!$V$2:$V$13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F-4E0E-98B3-491659478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4785464"/>
        <c:axId val="624787432"/>
      </c:lineChart>
      <c:catAx>
        <c:axId val="624785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787432"/>
        <c:crosses val="autoZero"/>
        <c:auto val="1"/>
        <c:lblAlgn val="ctr"/>
        <c:lblOffset val="100"/>
        <c:noMultiLvlLbl val="0"/>
      </c:catAx>
      <c:valAx>
        <c:axId val="624787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785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6600" b="1" dirty="0">
                <a:solidFill>
                  <a:srgbClr val="963488"/>
                </a:solidFill>
              </a:rPr>
              <a:t>Engagement by Day</a:t>
            </a:r>
          </a:p>
        </c:rich>
      </c:tx>
      <c:layout>
        <c:manualLayout>
          <c:xMode val="edge"/>
          <c:yMode val="edge"/>
          <c:x val="0.24014591543089775"/>
          <c:y val="2.8512516479987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3399"/>
            </a:solidFill>
            <a:ln>
              <a:noFill/>
            </a:ln>
            <a:effectLst/>
          </c:spPr>
          <c:invertIfNegative val="0"/>
          <c:cat>
            <c:strRef>
              <c:f>reaction!$P$2:$P$8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reaction!$Q$2:$Q$8</c:f>
              <c:numCache>
                <c:formatCode>General</c:formatCode>
                <c:ptCount val="7"/>
                <c:pt idx="0">
                  <c:v>3529</c:v>
                </c:pt>
                <c:pt idx="1">
                  <c:v>3581</c:v>
                </c:pt>
                <c:pt idx="2">
                  <c:v>3534</c:v>
                </c:pt>
                <c:pt idx="3">
                  <c:v>3465</c:v>
                </c:pt>
                <c:pt idx="4">
                  <c:v>3516</c:v>
                </c:pt>
                <c:pt idx="5">
                  <c:v>3552</c:v>
                </c:pt>
                <c:pt idx="6">
                  <c:v>3396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9-42AE-8E80-E35483FDB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60824"/>
        <c:axId val="442968040"/>
      </c:barChart>
      <c:catAx>
        <c:axId val="442960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968040"/>
        <c:crosses val="autoZero"/>
        <c:auto val="1"/>
        <c:lblAlgn val="ctr"/>
        <c:lblOffset val="100"/>
        <c:noMultiLvlLbl val="0"/>
      </c:catAx>
      <c:valAx>
        <c:axId val="442968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42960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6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6000" b="1" dirty="0">
                <a:solidFill>
                  <a:srgbClr val="963488"/>
                </a:solidFill>
              </a:rPr>
              <a:t>Engagement</a:t>
            </a:r>
            <a:r>
              <a:rPr lang="en-GB" sz="6000" b="1" baseline="0" dirty="0">
                <a:solidFill>
                  <a:srgbClr val="963488"/>
                </a:solidFill>
              </a:rPr>
              <a:t> by Time of the Day</a:t>
            </a:r>
            <a:endParaRPr lang="en-US" sz="6000" b="1" dirty="0">
              <a:solidFill>
                <a:srgbClr val="963488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reaction!$L$2</c:f>
              <c:strCache>
                <c:ptCount val="1"/>
                <c:pt idx="0">
                  <c:v>frequency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reaction!$K$3:$K$26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reaction!$L$3:$L$26</c:f>
              <c:numCache>
                <c:formatCode>General</c:formatCode>
                <c:ptCount val="24"/>
                <c:pt idx="0">
                  <c:v>1029</c:v>
                </c:pt>
                <c:pt idx="1">
                  <c:v>1017</c:v>
                </c:pt>
                <c:pt idx="2">
                  <c:v>975</c:v>
                </c:pt>
                <c:pt idx="3">
                  <c:v>1024</c:v>
                </c:pt>
                <c:pt idx="4">
                  <c:v>1011</c:v>
                </c:pt>
                <c:pt idx="5">
                  <c:v>1038</c:v>
                </c:pt>
                <c:pt idx="6">
                  <c:v>1087</c:v>
                </c:pt>
                <c:pt idx="7">
                  <c:v>1044</c:v>
                </c:pt>
                <c:pt idx="8">
                  <c:v>1060</c:v>
                </c:pt>
                <c:pt idx="9">
                  <c:v>1075</c:v>
                </c:pt>
                <c:pt idx="10">
                  <c:v>1001</c:v>
                </c:pt>
                <c:pt idx="11">
                  <c:v>1026</c:v>
                </c:pt>
                <c:pt idx="12">
                  <c:v>960</c:v>
                </c:pt>
                <c:pt idx="13">
                  <c:v>1013</c:v>
                </c:pt>
                <c:pt idx="14">
                  <c:v>1001</c:v>
                </c:pt>
                <c:pt idx="15">
                  <c:v>1021</c:v>
                </c:pt>
                <c:pt idx="16">
                  <c:v>1044</c:v>
                </c:pt>
                <c:pt idx="17">
                  <c:v>988</c:v>
                </c:pt>
                <c:pt idx="18">
                  <c:v>1013</c:v>
                </c:pt>
                <c:pt idx="19">
                  <c:v>1010</c:v>
                </c:pt>
                <c:pt idx="20">
                  <c:v>1024</c:v>
                </c:pt>
                <c:pt idx="21">
                  <c:v>1019</c:v>
                </c:pt>
                <c:pt idx="22">
                  <c:v>1021</c:v>
                </c:pt>
                <c:pt idx="23">
                  <c:v>1072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9D-4986-8CC3-ADCE6F0C4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6452752"/>
        <c:axId val="446459968"/>
      </c:lineChart>
      <c:catAx>
        <c:axId val="44645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459968"/>
        <c:crosses val="autoZero"/>
        <c:auto val="1"/>
        <c:lblAlgn val="ctr"/>
        <c:lblOffset val="100"/>
        <c:noMultiLvlLbl val="0"/>
      </c:catAx>
      <c:valAx>
        <c:axId val="446459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45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581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5917225" cy="284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C809EC51-EE3D-4F8B-9B83-8BE6074A7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8370670"/>
              </p:ext>
            </p:extLst>
          </p:nvPr>
        </p:nvGraphicFramePr>
        <p:xfrm>
          <a:off x="3009101" y="1231450"/>
          <a:ext cx="13989199" cy="7264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1579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E35F9995-FCAD-4803-938F-E280D16096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270639"/>
              </p:ext>
            </p:extLst>
          </p:nvPr>
        </p:nvGraphicFramePr>
        <p:xfrm>
          <a:off x="2724116" y="1231451"/>
          <a:ext cx="14274184" cy="781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98394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D6470AAC-898E-44FD-8EFF-577B6218F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239693"/>
              </p:ext>
            </p:extLst>
          </p:nvPr>
        </p:nvGraphicFramePr>
        <p:xfrm>
          <a:off x="3009101" y="923618"/>
          <a:ext cx="13989199" cy="8182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7074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2E07B75-7D33-4800-A34D-0551D3B11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944036"/>
              </p:ext>
            </p:extLst>
          </p:nvPr>
        </p:nvGraphicFramePr>
        <p:xfrm>
          <a:off x="2724117" y="923618"/>
          <a:ext cx="14584384" cy="8266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8746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568846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568846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568846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3863526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B15A411-7209-4486-AE5C-A45BA3C6449F}"/>
              </a:ext>
            </a:extLst>
          </p:cNvPr>
          <p:cNvSpPr txBox="1"/>
          <p:nvPr/>
        </p:nvSpPr>
        <p:spPr>
          <a:xfrm>
            <a:off x="9179878" y="952500"/>
            <a:ext cx="8229600" cy="8894743"/>
          </a:xfrm>
          <a:prstGeom prst="rect">
            <a:avLst/>
          </a:prstGeom>
          <a:ln w="76200">
            <a:prstDash val="sysDot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Out of the </a:t>
            </a:r>
            <a:r>
              <a:rPr lang="en-GB" sz="2800" b="1" dirty="0"/>
              <a:t>16 </a:t>
            </a:r>
            <a:r>
              <a:rPr lang="en-GB" sz="2800" dirty="0"/>
              <a:t>Categories</a:t>
            </a:r>
            <a:r>
              <a:rPr lang="en-GB" sz="2800" b="1" dirty="0"/>
              <a:t>,</a:t>
            </a:r>
            <a:r>
              <a:rPr lang="en-GB" sz="2800" dirty="0"/>
              <a:t> </a:t>
            </a:r>
            <a:r>
              <a:rPr lang="en-GB" sz="2800" b="1" dirty="0"/>
              <a:t>Animal </a:t>
            </a:r>
            <a:r>
              <a:rPr lang="en-GB" sz="2800" dirty="0"/>
              <a:t>Category was found to be the </a:t>
            </a:r>
            <a:r>
              <a:rPr lang="en-GB" sz="2800" b="1" dirty="0"/>
              <a:t>Most Popular </a:t>
            </a:r>
            <a:r>
              <a:rPr lang="en-GB" sz="2800" dirty="0"/>
              <a:t>Category</a:t>
            </a:r>
            <a:r>
              <a:rPr lang="en-GB" sz="2800" b="1" dirty="0"/>
              <a:t>.</a:t>
            </a:r>
          </a:p>
          <a:p>
            <a:endParaRPr lang="en-GB" sz="2400" b="1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Users were </a:t>
            </a:r>
            <a:r>
              <a:rPr lang="en-GB" sz="2800" b="1" dirty="0"/>
              <a:t>Least Active </a:t>
            </a:r>
            <a:r>
              <a:rPr lang="en-GB" sz="2800" dirty="0"/>
              <a:t>on</a:t>
            </a:r>
            <a:r>
              <a:rPr lang="en-GB" sz="2800" b="1" dirty="0"/>
              <a:t> Saturdays</a:t>
            </a:r>
            <a:r>
              <a:rPr lang="en-GB" sz="2800" dirty="0"/>
              <a:t> and </a:t>
            </a:r>
            <a:r>
              <a:rPr lang="en-GB" sz="2800" b="1" dirty="0"/>
              <a:t>Most Active </a:t>
            </a:r>
            <a:r>
              <a:rPr lang="en-GB" sz="2800" dirty="0"/>
              <a:t>on</a:t>
            </a:r>
            <a:r>
              <a:rPr lang="en-GB" sz="2800" b="1" dirty="0"/>
              <a:t> Monday. </a:t>
            </a:r>
            <a:r>
              <a:rPr lang="en-GB" sz="2800" dirty="0"/>
              <a:t>Users</a:t>
            </a:r>
            <a:r>
              <a:rPr lang="en-GB" sz="2800" b="1" dirty="0"/>
              <a:t> Engaged less </a:t>
            </a:r>
            <a:r>
              <a:rPr lang="en-GB" sz="2800" dirty="0"/>
              <a:t>by</a:t>
            </a:r>
            <a:r>
              <a:rPr lang="en-GB" sz="2800" b="1" dirty="0"/>
              <a:t> 12pm</a:t>
            </a:r>
            <a:r>
              <a:rPr lang="en-GB" sz="2800" dirty="0"/>
              <a:t> of the day and </a:t>
            </a:r>
            <a:r>
              <a:rPr lang="en-GB" sz="2800" b="1" dirty="0"/>
              <a:t>Engaged most </a:t>
            </a:r>
            <a:r>
              <a:rPr lang="en-GB" sz="2800" dirty="0"/>
              <a:t>by</a:t>
            </a:r>
            <a:r>
              <a:rPr lang="en-GB" sz="2800" b="1" dirty="0"/>
              <a:t> 6pm.</a:t>
            </a:r>
          </a:p>
          <a:p>
            <a:endParaRPr lang="en-GB" sz="1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 Users preferred </a:t>
            </a:r>
            <a:r>
              <a:rPr lang="en-GB" sz="2800" b="1" dirty="0"/>
              <a:t>Photo</a:t>
            </a:r>
            <a:r>
              <a:rPr lang="en-GB" sz="2800" dirty="0"/>
              <a:t> contents the most followed closely by </a:t>
            </a:r>
            <a:r>
              <a:rPr lang="en-GB" sz="2800" b="1" dirty="0"/>
              <a:t>Video</a:t>
            </a:r>
            <a:r>
              <a:rPr lang="en-GB" sz="2800" dirty="0"/>
              <a:t> Contents.</a:t>
            </a:r>
          </a:p>
          <a:p>
            <a:endParaRPr lang="en-GB" sz="4000" dirty="0"/>
          </a:p>
          <a:p>
            <a:r>
              <a:rPr lang="en-GB" sz="3600" b="1" u="sng" dirty="0"/>
              <a:t>Recommendations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Social Buzz should maximize </a:t>
            </a:r>
            <a:r>
              <a:rPr lang="en-GB" sz="2800" b="1" dirty="0"/>
              <a:t>Mondays</a:t>
            </a:r>
            <a:r>
              <a:rPr lang="en-GB" sz="2800" dirty="0"/>
              <a:t> as that is when users are most active and minimize activities by </a:t>
            </a:r>
            <a:r>
              <a:rPr lang="en-GB" sz="2800" b="1" dirty="0"/>
              <a:t>12PM</a:t>
            </a:r>
            <a:r>
              <a:rPr lang="en-GB" sz="28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Social buzz should </a:t>
            </a:r>
            <a:r>
              <a:rPr lang="en-GB" sz="2800" b="1" dirty="0"/>
              <a:t>minimize Audio</a:t>
            </a:r>
            <a:r>
              <a:rPr lang="en-GB" sz="2800" dirty="0"/>
              <a:t> contents and </a:t>
            </a:r>
            <a:r>
              <a:rPr lang="en-GB" sz="2800" b="1" dirty="0"/>
              <a:t>maximize Photo</a:t>
            </a:r>
            <a:r>
              <a:rPr lang="en-GB" sz="2800" dirty="0"/>
              <a:t> and </a:t>
            </a:r>
            <a:r>
              <a:rPr lang="en-GB" sz="2800" b="1" dirty="0"/>
              <a:t>Video</a:t>
            </a:r>
            <a:r>
              <a:rPr lang="en-GB" sz="2800" dirty="0"/>
              <a:t> contents.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Social Buzz should </a:t>
            </a:r>
            <a:r>
              <a:rPr lang="en-GB" sz="2800" b="1" dirty="0"/>
              <a:t>prioritize Animal, Science and Healthy Eating</a:t>
            </a:r>
            <a:r>
              <a:rPr lang="en-GB" sz="2800" dirty="0"/>
              <a:t> contents.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800" y="5708036"/>
            <a:ext cx="5385738" cy="52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54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40450" y="3449947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862232" y="4375524"/>
            <a:ext cx="12908656" cy="159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199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4376" y="1197060"/>
            <a:ext cx="8673443" cy="7712637"/>
            <a:chOff x="0" y="0"/>
            <a:chExt cx="11564591" cy="1028351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AGENDA OF THE DAY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7985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82231" y="1913900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671672" y="1817985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E58C88-C279-46B5-97B4-61C605FB5745}"/>
              </a:ext>
            </a:extLst>
          </p:cNvPr>
          <p:cNvSpPr txBox="1"/>
          <p:nvPr/>
        </p:nvSpPr>
        <p:spPr>
          <a:xfrm>
            <a:off x="8059549" y="1844654"/>
            <a:ext cx="833362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000" dirty="0"/>
              <a:t>Social Buzz a social media and content creation industry has scaled higher than anticipated. They need help on how to efficiently manage the process.</a:t>
            </a:r>
          </a:p>
          <a:p>
            <a:r>
              <a:rPr lang="en-GB" sz="4000" b="1" i="1" dirty="0"/>
              <a:t>Social Buzz is seeking for: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/>
              <a:t>An audit of her big data practice.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/>
              <a:t>Recommendations for a successful IPO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/>
              <a:t>An analysis of content categories to highlight top 5 most popular.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99C7E5-2095-4DED-A7F5-40B864EFD8F0}"/>
              </a:ext>
            </a:extLst>
          </p:cNvPr>
          <p:cNvSpPr txBox="1"/>
          <p:nvPr/>
        </p:nvSpPr>
        <p:spPr>
          <a:xfrm>
            <a:off x="2253799" y="4961740"/>
            <a:ext cx="69642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Over 500 MILLION active users per month</a:t>
            </a:r>
          </a:p>
          <a:p>
            <a:r>
              <a:rPr lang="en-GB" sz="3200" b="1" dirty="0">
                <a:solidFill>
                  <a:schemeClr val="bg1"/>
                </a:solidFill>
              </a:rPr>
              <a:t>Over 100000 pieces of content ranging from picture, video, audio and GIF</a:t>
            </a:r>
          </a:p>
          <a:p>
            <a:endParaRPr lang="en-GB" sz="3200" b="1" dirty="0">
              <a:solidFill>
                <a:schemeClr val="bg1"/>
              </a:solidFill>
            </a:endParaRPr>
          </a:p>
          <a:p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Find The Most Popular Category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Best Practices Considering The Massive Data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2095500"/>
            <a:ext cx="6855859" cy="5846926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1515" y="6953289"/>
            <a:ext cx="2187334" cy="2123082"/>
            <a:chOff x="-23042" y="66269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6"/>
              <a:ext cx="6542158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078622" y="3331799"/>
            <a:ext cx="620415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9600" spc="-80" dirty="0">
                <a:solidFill>
                  <a:srgbClr val="000000"/>
                </a:solidFill>
                <a:latin typeface="Algerian" panose="04020705040A02060702" pitchFamily="82" charset="0"/>
              </a:rPr>
              <a:t>THE </a:t>
            </a:r>
          </a:p>
          <a:p>
            <a:pPr algn="r">
              <a:lnSpc>
                <a:spcPts val="9600"/>
              </a:lnSpc>
            </a:pPr>
            <a:r>
              <a:rPr lang="en-US" sz="8800" spc="-80" dirty="0">
                <a:solidFill>
                  <a:srgbClr val="7030A0"/>
                </a:solidFill>
                <a:latin typeface="Algerian" panose="04020705040A02060702" pitchFamily="82" charset="0"/>
              </a:rPr>
              <a:t>ANALYTICS </a:t>
            </a:r>
          </a:p>
          <a:p>
            <a:pPr algn="r">
              <a:lnSpc>
                <a:spcPts val="9600"/>
              </a:lnSpc>
            </a:pPr>
            <a:r>
              <a:rPr lang="en-US" sz="9600" spc="-80" dirty="0">
                <a:solidFill>
                  <a:srgbClr val="000000"/>
                </a:solidFill>
                <a:latin typeface="Algerian" panose="04020705040A02060702" pitchFamily="82" charset="0"/>
              </a:rPr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E9AAA-F9A8-449C-A5CA-3718BB3DF548}"/>
              </a:ext>
            </a:extLst>
          </p:cNvPr>
          <p:cNvSpPr txBox="1"/>
          <p:nvPr/>
        </p:nvSpPr>
        <p:spPr>
          <a:xfrm>
            <a:off x="13910934" y="5262239"/>
            <a:ext cx="2859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Marcus </a:t>
            </a:r>
            <a:r>
              <a:rPr lang="en-GB" sz="2800" b="1" dirty="0" err="1"/>
              <a:t>Rompton</a:t>
            </a:r>
            <a:endParaRPr lang="en-GB" sz="2800" b="1" dirty="0"/>
          </a:p>
          <a:p>
            <a:r>
              <a:rPr lang="en-GB" sz="2800" b="1" i="1" dirty="0">
                <a:solidFill>
                  <a:srgbClr val="963488"/>
                </a:solidFill>
              </a:rPr>
              <a:t>  Senior Principal</a:t>
            </a:r>
            <a:endParaRPr lang="en-US" sz="2800" b="1" i="1" dirty="0">
              <a:solidFill>
                <a:srgbClr val="963488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506858-438E-445C-8C20-DBFFB6A3C56C}"/>
              </a:ext>
            </a:extLst>
          </p:cNvPr>
          <p:cNvSpPr txBox="1"/>
          <p:nvPr/>
        </p:nvSpPr>
        <p:spPr>
          <a:xfrm>
            <a:off x="13253129" y="2501557"/>
            <a:ext cx="39322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	Andrew Fleming</a:t>
            </a:r>
          </a:p>
          <a:p>
            <a:r>
              <a:rPr lang="en-GB" sz="2800" b="1" i="1" dirty="0">
                <a:solidFill>
                  <a:srgbClr val="963488"/>
                </a:solidFill>
              </a:rPr>
              <a:t>  Chief Technical Architect</a:t>
            </a:r>
            <a:endParaRPr lang="en-US" sz="2800" b="1" i="1" dirty="0">
              <a:solidFill>
                <a:srgbClr val="963488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F2BB87-FC98-4822-B379-0869F1EC2629}"/>
              </a:ext>
            </a:extLst>
          </p:cNvPr>
          <p:cNvSpPr txBox="1"/>
          <p:nvPr/>
        </p:nvSpPr>
        <p:spPr>
          <a:xfrm>
            <a:off x="13981007" y="7942426"/>
            <a:ext cx="30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Ezinne</a:t>
            </a:r>
            <a:r>
              <a:rPr lang="en-GB" sz="2800" b="1" dirty="0"/>
              <a:t> </a:t>
            </a:r>
            <a:r>
              <a:rPr lang="en-GB" sz="2800" b="1" dirty="0" err="1"/>
              <a:t>Okechukwu</a:t>
            </a:r>
            <a:endParaRPr lang="en-GB" sz="2800" b="1" dirty="0"/>
          </a:p>
          <a:p>
            <a:r>
              <a:rPr lang="en-GB" sz="2800" b="1" i="1" dirty="0">
                <a:solidFill>
                  <a:srgbClr val="963488"/>
                </a:solidFill>
              </a:rPr>
              <a:t>   Data Analyst</a:t>
            </a:r>
            <a:endParaRPr lang="en-US" sz="2800" b="1" i="1" dirty="0">
              <a:solidFill>
                <a:srgbClr val="963488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1B82AD1-FC46-40E2-BE4D-1B8212F3E3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036" y="7036139"/>
            <a:ext cx="2093875" cy="1980130"/>
          </a:xfrm>
          <a:prstGeom prst="ellipse">
            <a:avLst/>
          </a:prstGeom>
          <a:ln w="63500" cap="rnd">
            <a:solidFill>
              <a:srgbClr val="2831A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GB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  <a:endParaRPr lang="en-US" sz="7192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DBEA9D-2854-4C0D-8E48-6AF372887E36}"/>
              </a:ext>
            </a:extLst>
          </p:cNvPr>
          <p:cNvSpPr txBox="1"/>
          <p:nvPr/>
        </p:nvSpPr>
        <p:spPr>
          <a:xfrm>
            <a:off x="3846515" y="1221275"/>
            <a:ext cx="6710129" cy="92333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963488"/>
                </a:solidFill>
              </a:rPr>
              <a:t> DATA PREPROCESSING</a:t>
            </a:r>
            <a:endParaRPr lang="en-US" sz="5400" dirty="0">
              <a:solidFill>
                <a:srgbClr val="963488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C39206-07F7-436A-B9A1-07EA2099D3D3}"/>
              </a:ext>
            </a:extLst>
          </p:cNvPr>
          <p:cNvSpPr txBox="1"/>
          <p:nvPr/>
        </p:nvSpPr>
        <p:spPr>
          <a:xfrm>
            <a:off x="5648971" y="2730545"/>
            <a:ext cx="5018847" cy="92333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963488"/>
                </a:solidFill>
              </a:rPr>
              <a:t> DATA CLEANING</a:t>
            </a:r>
            <a:endParaRPr lang="en-US" sz="5400" dirty="0">
              <a:solidFill>
                <a:srgbClr val="963488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5FBBE4-08CB-4C04-88F0-97FABB8AA993}"/>
              </a:ext>
            </a:extLst>
          </p:cNvPr>
          <p:cNvSpPr txBox="1"/>
          <p:nvPr/>
        </p:nvSpPr>
        <p:spPr>
          <a:xfrm>
            <a:off x="7481475" y="4273106"/>
            <a:ext cx="5320126" cy="92333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963488"/>
                </a:solidFill>
              </a:rPr>
              <a:t> DATA MODELING</a:t>
            </a:r>
            <a:endParaRPr lang="en-US" sz="5400" dirty="0">
              <a:solidFill>
                <a:srgbClr val="963488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A5B752-5783-4E21-B75A-D92EDCA80A03}"/>
              </a:ext>
            </a:extLst>
          </p:cNvPr>
          <p:cNvSpPr txBox="1"/>
          <p:nvPr/>
        </p:nvSpPr>
        <p:spPr>
          <a:xfrm>
            <a:off x="9324443" y="5894690"/>
            <a:ext cx="4772557" cy="92333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963488"/>
                </a:solidFill>
              </a:rPr>
              <a:t> DATA ANALYSIS</a:t>
            </a:r>
            <a:endParaRPr lang="en-US" sz="5400" dirty="0">
              <a:solidFill>
                <a:srgbClr val="96348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4F9472-E446-48EA-9FD1-703607CA3BC2}"/>
              </a:ext>
            </a:extLst>
          </p:cNvPr>
          <p:cNvSpPr txBox="1"/>
          <p:nvPr/>
        </p:nvSpPr>
        <p:spPr>
          <a:xfrm>
            <a:off x="11245681" y="7860815"/>
            <a:ext cx="6229234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963488"/>
                </a:solidFill>
              </a:rPr>
              <a:t>REPORT PRESENTATION</a:t>
            </a:r>
            <a:endParaRPr lang="en-US" sz="4800" dirty="0">
              <a:solidFill>
                <a:srgbClr val="96348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42836" y="6480309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6685606" cy="1248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800" b="1" spc="-80" dirty="0">
                <a:solidFill>
                  <a:srgbClr val="963488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657891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72946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D8DFE6-2CA3-489A-A175-132050864A18}"/>
              </a:ext>
            </a:extLst>
          </p:cNvPr>
          <p:cNvSpPr txBox="1"/>
          <p:nvPr/>
        </p:nvSpPr>
        <p:spPr>
          <a:xfrm>
            <a:off x="0" y="3009900"/>
            <a:ext cx="61415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b="1" dirty="0"/>
              <a:t>16</a:t>
            </a:r>
          </a:p>
          <a:p>
            <a:pPr algn="ctr"/>
            <a:r>
              <a:rPr lang="en-GB" sz="4400" b="1" dirty="0"/>
              <a:t>TOTAL CATEGORIES</a:t>
            </a:r>
            <a:endParaRPr lang="en-US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5623-F1C7-44B1-807F-8F2D7EF9E0CE}"/>
              </a:ext>
            </a:extLst>
          </p:cNvPr>
          <p:cNvSpPr txBox="1"/>
          <p:nvPr/>
        </p:nvSpPr>
        <p:spPr>
          <a:xfrm>
            <a:off x="6073216" y="3048958"/>
            <a:ext cx="6141568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b="1" dirty="0"/>
              <a:t>ANIMAL</a:t>
            </a:r>
            <a:endParaRPr lang="en-GB" sz="4400" b="1" dirty="0"/>
          </a:p>
          <a:p>
            <a:pPr algn="ctr"/>
            <a:endParaRPr lang="en-GB" sz="2200" b="1" dirty="0"/>
          </a:p>
          <a:p>
            <a:pPr algn="ctr"/>
            <a:r>
              <a:rPr lang="en-GB" sz="4000" b="1" dirty="0"/>
              <a:t>FAVOURITE CATEGORY</a:t>
            </a:r>
            <a:endParaRPr 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8CA8B-E148-4EBB-B821-FE189474551B}"/>
              </a:ext>
            </a:extLst>
          </p:cNvPr>
          <p:cNvSpPr txBox="1"/>
          <p:nvPr/>
        </p:nvSpPr>
        <p:spPr>
          <a:xfrm>
            <a:off x="12146432" y="3048958"/>
            <a:ext cx="61415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b="1" dirty="0"/>
              <a:t>MAY</a:t>
            </a:r>
          </a:p>
          <a:p>
            <a:pPr algn="ctr"/>
            <a:endParaRPr lang="en-GB" sz="2000" b="1" dirty="0"/>
          </a:p>
          <a:p>
            <a:pPr algn="ctr"/>
            <a:r>
              <a:rPr lang="en-GB" sz="4400" b="1" dirty="0"/>
              <a:t>MOST ENGAGED MONTH</a:t>
            </a:r>
            <a:endParaRPr lang="en-US" sz="4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A494B144-BF10-4A7D-8E3F-F9FE292EC2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892641"/>
              </p:ext>
            </p:extLst>
          </p:nvPr>
        </p:nvGraphicFramePr>
        <p:xfrm>
          <a:off x="2724116" y="1512895"/>
          <a:ext cx="14922018" cy="73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98969DF-B5FE-4A42-BD08-42F4D8A4ED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748427"/>
              </p:ext>
            </p:extLst>
          </p:nvPr>
        </p:nvGraphicFramePr>
        <p:xfrm>
          <a:off x="3069359" y="1129123"/>
          <a:ext cx="14138603" cy="754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314</Words>
  <Application>Microsoft Office PowerPoint</Application>
  <PresentationFormat>Custom</PresentationFormat>
  <Paragraphs>93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Graphik Regular</vt:lpstr>
      <vt:lpstr>Algerian</vt:lpstr>
      <vt:lpstr>Calibri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DELL</cp:lastModifiedBy>
  <cp:revision>32</cp:revision>
  <dcterms:created xsi:type="dcterms:W3CDTF">2006-08-16T00:00:00Z</dcterms:created>
  <dcterms:modified xsi:type="dcterms:W3CDTF">2024-05-23T15:44:00Z</dcterms:modified>
  <dc:identifier>DAEhDyfaYKE</dc:identifier>
</cp:coreProperties>
</file>